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Arbeitsblat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Relative Mitgliederentwicklung in den letzten 10 Jahren</a:t>
            </a:r>
            <a:br>
              <a:rPr lang="en-US"/>
            </a:br>
            <a:r>
              <a:rPr lang="en-US"/>
              <a:t>(31.12.2014 </a:t>
            </a:r>
            <a:r>
              <a:rPr lang="en-US">
                <a:latin typeface="Cambria Math" panose="02040503050406030204" pitchFamily="18" charset="0"/>
                <a:ea typeface="Cambria Math" panose="02040503050406030204" pitchFamily="18" charset="0"/>
              </a:rPr>
              <a:t>≙ </a:t>
            </a:r>
            <a:r>
              <a:rPr lang="en-US"/>
              <a:t>100 %)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2659985964259571E-2"/>
          <c:y val="0.14598561692427925"/>
          <c:w val="0.78241788713431815"/>
          <c:h val="0.76682605765538625"/>
        </c:manualLayout>
      </c:layout>
      <c:scatterChart>
        <c:scatterStyle val="lineMarker"/>
        <c:varyColors val="0"/>
        <c:ser>
          <c:idx val="0"/>
          <c:order val="0"/>
          <c:tx>
            <c:strRef>
              <c:f>Entwicklung!$D$1</c:f>
              <c:strCache>
                <c:ptCount val="1"/>
                <c:pt idx="0">
                  <c:v>Lippe relativ</c:v>
                </c:pt>
              </c:strCache>
            </c:strRef>
          </c:tx>
          <c:xVal>
            <c:numRef>
              <c:f>Entwicklung!$A$5:$A$16</c:f>
              <c:numCache>
                <c:formatCode>General</c:formatCode>
                <c:ptCount val="12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2019.7</c:v>
                </c:pt>
                <c:pt idx="7">
                  <c:v>2020.7</c:v>
                </c:pt>
                <c:pt idx="8">
                  <c:v>2021.7</c:v>
                </c:pt>
                <c:pt idx="9">
                  <c:v>2022.2</c:v>
                </c:pt>
                <c:pt idx="10">
                  <c:v>2022.8</c:v>
                </c:pt>
                <c:pt idx="11">
                  <c:v>2023.2</c:v>
                </c:pt>
              </c:numCache>
            </c:numRef>
          </c:xVal>
          <c:yVal>
            <c:numRef>
              <c:f>Entwicklung!$D$5:$D$16</c:f>
              <c:numCache>
                <c:formatCode>0</c:formatCode>
                <c:ptCount val="12"/>
                <c:pt idx="0">
                  <c:v>100</c:v>
                </c:pt>
                <c:pt idx="1">
                  <c:v>118.42650103519669</c:v>
                </c:pt>
                <c:pt idx="2">
                  <c:v>135.19668737060042</c:v>
                </c:pt>
                <c:pt idx="3">
                  <c:v>159.00621118012421</c:v>
                </c:pt>
                <c:pt idx="4">
                  <c:v>171.22153209109732</c:v>
                </c:pt>
                <c:pt idx="5">
                  <c:v>183.43685300207039</c:v>
                </c:pt>
                <c:pt idx="6">
                  <c:v>196.27329192546583</c:v>
                </c:pt>
                <c:pt idx="7">
                  <c:v>206.83229813664593</c:v>
                </c:pt>
                <c:pt idx="8">
                  <c:v>216.14906832298138</c:v>
                </c:pt>
                <c:pt idx="9">
                  <c:v>218.21946169772258</c:v>
                </c:pt>
                <c:pt idx="10">
                  <c:v>221.94616977225672</c:v>
                </c:pt>
                <c:pt idx="11">
                  <c:v>225.46583850931677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422-4CAE-91A4-349F56989719}"/>
            </c:ext>
          </c:extLst>
        </c:ser>
        <c:ser>
          <c:idx val="1"/>
          <c:order val="1"/>
          <c:tx>
            <c:strRef>
              <c:f>Entwicklung!$E$1</c:f>
              <c:strCache>
                <c:ptCount val="1"/>
                <c:pt idx="0">
                  <c:v>NRW relativ</c:v>
                </c:pt>
              </c:strCache>
            </c:strRef>
          </c:tx>
          <c:xVal>
            <c:numRef>
              <c:f>Entwicklung!$A$5:$A$16</c:f>
              <c:numCache>
                <c:formatCode>General</c:formatCode>
                <c:ptCount val="12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2019.7</c:v>
                </c:pt>
                <c:pt idx="7">
                  <c:v>2020.7</c:v>
                </c:pt>
                <c:pt idx="8">
                  <c:v>2021.7</c:v>
                </c:pt>
                <c:pt idx="9">
                  <c:v>2022.2</c:v>
                </c:pt>
                <c:pt idx="10">
                  <c:v>2022.8</c:v>
                </c:pt>
                <c:pt idx="11">
                  <c:v>2023.2</c:v>
                </c:pt>
              </c:numCache>
            </c:numRef>
          </c:xVal>
          <c:yVal>
            <c:numRef>
              <c:f>Entwicklung!$E$5:$E$16</c:f>
              <c:numCache>
                <c:formatCode>0</c:formatCode>
                <c:ptCount val="12"/>
                <c:pt idx="0">
                  <c:v>100</c:v>
                </c:pt>
                <c:pt idx="1">
                  <c:v>105.30543785310735</c:v>
                </c:pt>
                <c:pt idx="2">
                  <c:v>110.04884651600753</c:v>
                </c:pt>
                <c:pt idx="3">
                  <c:v>116.01636064030131</c:v>
                </c:pt>
                <c:pt idx="4">
                  <c:v>123.14324387947269</c:v>
                </c:pt>
                <c:pt idx="5">
                  <c:v>135.26953860640302</c:v>
                </c:pt>
                <c:pt idx="6">
                  <c:v>138.33862994350284</c:v>
                </c:pt>
                <c:pt idx="7">
                  <c:v>152.31285310734464</c:v>
                </c:pt>
                <c:pt idx="8">
                  <c:v>161.84086629001882</c:v>
                </c:pt>
                <c:pt idx="9">
                  <c:v>162.15277777777777</c:v>
                </c:pt>
                <c:pt idx="10">
                  <c:v>171.00400188323917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422-4CAE-91A4-349F56989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6788800"/>
        <c:axId val="186789192"/>
      </c:scatterChart>
      <c:valAx>
        <c:axId val="186788800"/>
        <c:scaling>
          <c:orientation val="minMax"/>
          <c:max val="2024"/>
          <c:min val="2014"/>
        </c:scaling>
        <c:delete val="0"/>
        <c:axPos val="b"/>
        <c:numFmt formatCode="General" sourceLinked="1"/>
        <c:majorTickMark val="out"/>
        <c:minorTickMark val="none"/>
        <c:tickLblPos val="nextTo"/>
        <c:crossAx val="186789192"/>
        <c:crosses val="autoZero"/>
        <c:crossBetween val="midCat"/>
        <c:majorUnit val="1"/>
      </c:valAx>
      <c:valAx>
        <c:axId val="186789192"/>
        <c:scaling>
          <c:orientation val="minMax"/>
          <c:min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relative Mitgliederzahl in %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186788800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090684038344549"/>
          <c:y val="0.26593784611167048"/>
          <c:w val="0.24052579073113975"/>
          <c:h val="8.371719160104997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0.42383</cdr:x>
      <cdr:y>0.94281</cdr:y>
    </cdr:from>
    <cdr:to>
      <cdr:x>0.59863</cdr:x>
      <cdr:y>0.99395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937000" y="5653314"/>
          <a:ext cx="1623785" cy="306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1100" b="1"/>
            <a:t>zum</a:t>
          </a:r>
          <a:r>
            <a:rPr lang="de-DE" sz="1100" b="1" baseline="0"/>
            <a:t> Ende des Jahres</a:t>
          </a:r>
          <a:endParaRPr lang="de-DE" sz="1100" b="1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FB9F-E7D6-4C33-BE27-4DCFF31B16B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2B0A-4BB8-4733-80C0-7EBF06051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23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FB9F-E7D6-4C33-BE27-4DCFF31B16B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2B0A-4BB8-4733-80C0-7EBF06051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57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FB9F-E7D6-4C33-BE27-4DCFF31B16B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2B0A-4BB8-4733-80C0-7EBF06051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68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FB9F-E7D6-4C33-BE27-4DCFF31B16B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2B0A-4BB8-4733-80C0-7EBF06051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54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FB9F-E7D6-4C33-BE27-4DCFF31B16B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2B0A-4BB8-4733-80C0-7EBF06051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85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FB9F-E7D6-4C33-BE27-4DCFF31B16B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2B0A-4BB8-4733-80C0-7EBF06051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05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FB9F-E7D6-4C33-BE27-4DCFF31B16B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2B0A-4BB8-4733-80C0-7EBF06051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32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FB9F-E7D6-4C33-BE27-4DCFF31B16B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2B0A-4BB8-4733-80C0-7EBF06051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03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FB9F-E7D6-4C33-BE27-4DCFF31B16B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2B0A-4BB8-4733-80C0-7EBF06051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55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FB9F-E7D6-4C33-BE27-4DCFF31B16B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2B0A-4BB8-4733-80C0-7EBF06051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876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FB9F-E7D6-4C33-BE27-4DCFF31B16B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2B0A-4BB8-4733-80C0-7EBF06051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45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8FB9F-E7D6-4C33-BE27-4DCFF31B16B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E2B0A-4BB8-4733-80C0-7EBF06051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70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:\ADFC-Mitgliederverwaltung\ADFC-Kreis Lippe 201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73" y="551438"/>
            <a:ext cx="2039217" cy="7601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feld 3"/>
          <p:cNvSpPr txBox="1"/>
          <p:nvPr/>
        </p:nvSpPr>
        <p:spPr>
          <a:xfrm>
            <a:off x="805582" y="1838037"/>
            <a:ext cx="10619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Mitgliederstatistik zur Jahreshauptversammlung </a:t>
            </a:r>
            <a:r>
              <a:rPr lang="de-DE" sz="3200" b="1" dirty="0" smtClean="0"/>
              <a:t>2024</a:t>
            </a:r>
          </a:p>
          <a:p>
            <a:endParaRPr lang="de-DE" b="1" dirty="0"/>
          </a:p>
          <a:p>
            <a:endParaRPr lang="de-DE" dirty="0"/>
          </a:p>
          <a:p>
            <a:r>
              <a:rPr lang="de-DE" sz="2800" dirty="0"/>
              <a:t>Am Stichtag </a:t>
            </a:r>
            <a:r>
              <a:rPr lang="de-DE" sz="2800" dirty="0" smtClean="0"/>
              <a:t>01.03.2024 </a:t>
            </a:r>
            <a:r>
              <a:rPr lang="de-DE" sz="2800" dirty="0"/>
              <a:t>waren für den ADFC Kreis Lippe e.V.</a:t>
            </a:r>
          </a:p>
          <a:p>
            <a:r>
              <a:rPr lang="de-DE" sz="2800" b="1" dirty="0" smtClean="0"/>
              <a:t>1089 </a:t>
            </a:r>
            <a:r>
              <a:rPr lang="de-DE" sz="2800" b="1" dirty="0"/>
              <a:t>Mitglieder </a:t>
            </a:r>
            <a:r>
              <a:rPr lang="de-DE" sz="2800" dirty="0" smtClean="0"/>
              <a:t>gemeldet</a:t>
            </a:r>
            <a:r>
              <a:rPr lang="de-DE" sz="2800" dirty="0"/>
              <a:t>. </a:t>
            </a:r>
            <a:endParaRPr lang="de-DE" sz="2000" dirty="0" smtClean="0"/>
          </a:p>
          <a:p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/>
              <a:t>Diese setzen sich wie folgt zusammen:</a:t>
            </a:r>
          </a:p>
          <a:p>
            <a:r>
              <a:rPr lang="de-DE" sz="2800" b="1" dirty="0" smtClean="0"/>
              <a:t>641 </a:t>
            </a:r>
            <a:r>
              <a:rPr lang="de-DE" sz="2800" b="1" dirty="0"/>
              <a:t>Hauptmitglieder</a:t>
            </a:r>
            <a:r>
              <a:rPr lang="de-DE" sz="2800" dirty="0"/>
              <a:t> und</a:t>
            </a:r>
            <a:br>
              <a:rPr lang="de-DE" sz="2800" dirty="0"/>
            </a:br>
            <a:r>
              <a:rPr lang="de-DE" sz="2800" b="1" dirty="0" smtClean="0"/>
              <a:t>448 Familienmitglieder</a:t>
            </a:r>
            <a:br>
              <a:rPr lang="de-DE" sz="2800" b="1" dirty="0" smtClean="0"/>
            </a:br>
            <a:r>
              <a:rPr lang="de-DE" sz="2800" b="1" dirty="0"/>
              <a:t/>
            </a:r>
            <a:br>
              <a:rPr lang="de-DE" sz="2800" b="1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524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494257" y="1530294"/>
            <a:ext cx="5687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/>
              <a:t>Mitgliederzahl-Entwicklung</a:t>
            </a:r>
            <a:r>
              <a:rPr lang="en-US" sz="2000" b="1" dirty="0" smtClean="0"/>
              <a:t> </a:t>
            </a:r>
            <a:r>
              <a:rPr lang="en-US" sz="2000" b="1" dirty="0"/>
              <a:t>in den </a:t>
            </a:r>
            <a:r>
              <a:rPr lang="en-US" sz="2000" b="1" dirty="0" err="1"/>
              <a:t>letzten</a:t>
            </a:r>
            <a:r>
              <a:rPr lang="en-US" sz="2000" b="1" dirty="0"/>
              <a:t> 10 </a:t>
            </a:r>
            <a:r>
              <a:rPr lang="en-US" sz="2000" b="1" dirty="0" err="1"/>
              <a:t>Jahren</a:t>
            </a:r>
            <a:endParaRPr lang="de-DE" sz="2000" b="1" dirty="0"/>
          </a:p>
        </p:txBody>
      </p:sp>
      <p:pic>
        <p:nvPicPr>
          <p:cNvPr id="8" name="Grafik 7" descr="E:\ADFC-Mitgliederverwaltung\ADFC-Kreis Lippe 201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73" y="551438"/>
            <a:ext cx="2039217" cy="7601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263483"/>
              </p:ext>
            </p:extLst>
          </p:nvPr>
        </p:nvGraphicFramePr>
        <p:xfrm>
          <a:off x="1967346" y="1930404"/>
          <a:ext cx="8303490" cy="4701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6658">
                  <a:extLst>
                    <a:ext uri="{9D8B030D-6E8A-4147-A177-3AD203B41FA5}">
                      <a16:colId xmlns:a16="http://schemas.microsoft.com/office/drawing/2014/main" val="2540324772"/>
                    </a:ext>
                  </a:extLst>
                </a:gridCol>
                <a:gridCol w="1814208">
                  <a:extLst>
                    <a:ext uri="{9D8B030D-6E8A-4147-A177-3AD203B41FA5}">
                      <a16:colId xmlns:a16="http://schemas.microsoft.com/office/drawing/2014/main" val="1857958994"/>
                    </a:ext>
                  </a:extLst>
                </a:gridCol>
                <a:gridCol w="1814208">
                  <a:extLst>
                    <a:ext uri="{9D8B030D-6E8A-4147-A177-3AD203B41FA5}">
                      <a16:colId xmlns:a16="http://schemas.microsoft.com/office/drawing/2014/main" val="3920814329"/>
                    </a:ext>
                  </a:extLst>
                </a:gridCol>
                <a:gridCol w="1814208">
                  <a:extLst>
                    <a:ext uri="{9D8B030D-6E8A-4147-A177-3AD203B41FA5}">
                      <a16:colId xmlns:a16="http://schemas.microsoft.com/office/drawing/2014/main" val="464331360"/>
                    </a:ext>
                  </a:extLst>
                </a:gridCol>
                <a:gridCol w="1814208">
                  <a:extLst>
                    <a:ext uri="{9D8B030D-6E8A-4147-A177-3AD203B41FA5}">
                      <a16:colId xmlns:a16="http://schemas.microsoft.com/office/drawing/2014/main" val="3796162092"/>
                    </a:ext>
                  </a:extLst>
                </a:gridCol>
              </a:tblGrid>
              <a:tr h="34469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Jahr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Lippe absolut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NRW absolut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Lippe relativ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NRW relativ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58927239"/>
                  </a:ext>
                </a:extLst>
              </a:tr>
              <a:tr h="33512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2014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483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33984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100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100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29427685"/>
                  </a:ext>
                </a:extLst>
              </a:tr>
              <a:tr h="33512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2015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572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35787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118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105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3987577"/>
                  </a:ext>
                </a:extLst>
              </a:tr>
              <a:tr h="33512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2016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653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37399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135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110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66320461"/>
                  </a:ext>
                </a:extLst>
              </a:tr>
              <a:tr h="33512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2017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768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39427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159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116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08839290"/>
                  </a:ext>
                </a:extLst>
              </a:tr>
              <a:tr h="33512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2018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827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41849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171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123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7291371"/>
                  </a:ext>
                </a:extLst>
              </a:tr>
              <a:tr h="33512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2019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886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45970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183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135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45929549"/>
                  </a:ext>
                </a:extLst>
              </a:tr>
              <a:tr h="33512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08.2019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948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47013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196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138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4869122"/>
                  </a:ext>
                </a:extLst>
              </a:tr>
              <a:tr h="33512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08.2020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999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51762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207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152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78700751"/>
                  </a:ext>
                </a:extLst>
              </a:tr>
              <a:tr h="33512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08.2021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1044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55000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216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162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8834723"/>
                  </a:ext>
                </a:extLst>
              </a:tr>
              <a:tr h="33512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03.2022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1054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55106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218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162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20511414"/>
                  </a:ext>
                </a:extLst>
              </a:tr>
              <a:tr h="33512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03.2023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1070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56114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222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165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0841190"/>
                  </a:ext>
                </a:extLst>
              </a:tr>
              <a:tr h="33512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10.2023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58965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 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174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48337040"/>
                  </a:ext>
                </a:extLst>
              </a:tr>
              <a:tr h="335124"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03.2024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>
                          <a:effectLst/>
                        </a:rPr>
                        <a:t>1089</a:t>
                      </a:r>
                      <a:endParaRPr lang="de-D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225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u="none" strike="noStrike" dirty="0">
                          <a:effectLst/>
                        </a:rPr>
                        <a:t> 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1507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606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:\ADFC-Mitgliederverwaltung\ADFC-Kreis Lippe 201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73" y="551438"/>
            <a:ext cx="2039217" cy="7601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Diagramm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531519"/>
              </p:ext>
            </p:extLst>
          </p:nvPr>
        </p:nvGraphicFramePr>
        <p:xfrm>
          <a:off x="1451428" y="1422399"/>
          <a:ext cx="9289143" cy="5004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9619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Breitbild</PresentationFormat>
  <Paragraphs>81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Riesenberg Karl-Friedrich</dc:creator>
  <cp:lastModifiedBy>Riesenberg 1</cp:lastModifiedBy>
  <cp:revision>28</cp:revision>
  <dcterms:created xsi:type="dcterms:W3CDTF">2018-03-19T10:09:46Z</dcterms:created>
  <dcterms:modified xsi:type="dcterms:W3CDTF">2024-03-04T08:45:38Z</dcterms:modified>
</cp:coreProperties>
</file>